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5" r:id="rId3"/>
    <p:sldId id="294" r:id="rId4"/>
    <p:sldId id="293" r:id="rId5"/>
    <p:sldId id="288" r:id="rId6"/>
    <p:sldId id="295" r:id="rId7"/>
    <p:sldId id="292" r:id="rId8"/>
    <p:sldId id="291" r:id="rId9"/>
    <p:sldId id="277" r:id="rId10"/>
    <p:sldId id="276" r:id="rId11"/>
    <p:sldId id="296" r:id="rId12"/>
    <p:sldId id="283" r:id="rId13"/>
    <p:sldId id="279" r:id="rId14"/>
    <p:sldId id="286" r:id="rId15"/>
    <p:sldId id="297" r:id="rId16"/>
    <p:sldId id="289" r:id="rId17"/>
    <p:sldId id="290" r:id="rId18"/>
    <p:sldId id="298" r:id="rId19"/>
    <p:sldId id="278" r:id="rId20"/>
    <p:sldId id="273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308" y="1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3:40:00.80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0,'2708'18'0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1024-905C-4DCC-A193-C69C3ED09824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DDA13-904D-4444-87EA-D2AEB9CB6A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1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DA13-904D-4444-87EA-D2AEB9CB6A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393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DA13-904D-4444-87EA-D2AEB9CB6A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58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DA13-904D-4444-87EA-D2AEB9CB6A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8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3FEDE-AB01-47D6-A969-1B6863464D05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67EA-4790-4658-9FBA-F3CAF3D7E135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159F-C7FF-42B8-B7A9-55815286EEA1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88D0-C7D2-4C73-8B9E-BD2D2062102A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BAB9C-06E3-4BFF-AA79-09E2B46991A9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6F7B-20B1-4FC2-8B15-ED3D8225DDEE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FC22-159B-4138-A6B1-8649A7E41B37}" type="datetime1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AEC7F-26CF-459F-9AF6-EFE9CC35050B}" type="datetime1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FC4C1-25E1-4537-B781-35E1A5BB78E9}" type="datetime1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D430E-E484-4B30-A0B0-E8DB1DFCED68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9F55-E38E-4805-B147-1EA8659A6906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7CA6-8B5A-42A3-9A60-B223E00CFAF0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Vitis-AI/tree/master?tab=readme-ov-fil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vino.ai/2025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finn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customXml" Target="../ink/ink1.xml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8715013" TargetMode="External"/><Relationship Id="rId2" Type="http://schemas.openxmlformats.org/officeDocument/2006/relationships/hyperlink" Target="https://github.com/Xilinx/Vitis-AI/tree/master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md.com/r/en-US/pg338-dpu/DPU-Configuration" TargetMode="External"/><Relationship Id="rId5" Type="http://schemas.openxmlformats.org/officeDocument/2006/relationships/hyperlink" Target="https://www.pynq.io/boards.html" TargetMode="External"/><Relationship Id="rId4" Type="http://schemas.openxmlformats.org/officeDocument/2006/relationships/hyperlink" Target="https://cms-ml.github.io/documentation/inference/hls4m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s://www.tensorflow.org/datasets/catalog/mni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022F3-DD76-30F7-D07A-6F3994AE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0999" t="5824" r="8152" b="-1"/>
          <a:stretch/>
        </p:blipFill>
        <p:spPr>
          <a:xfrm>
            <a:off x="-2286" y="-1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D61B4A-47A0-CA7B-42CC-A02F6102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39" y="3703874"/>
            <a:ext cx="8362949" cy="205703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Educational Platforms &amp;Frameworks for Learning AI on FPGA Hardware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5375466"/>
            <a:ext cx="7344354" cy="13453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Mohamed Abdo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Hamm-Lippstadt University of Applied Sciences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chemeClr val="bg1"/>
                </a:solidFill>
              </a:rPr>
              <a:t>Prof. Dr. –Ing. Ali Hayek</a:t>
            </a:r>
            <a:endParaRPr lang="en-US" sz="17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[08.12.2026]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46D04-E031-6793-2D30-7C8C845CF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D831-8B05-4197-A999-C1EB6F688304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37493-566C-87D3-62D6-F05F5B1D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EDD62-5194-64B3-04A6-144088AF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795-07DB-C28E-0F3D-9B2B29C6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PYNQ framework</a:t>
            </a:r>
          </a:p>
        </p:txBody>
      </p:sp>
      <p:pic>
        <p:nvPicPr>
          <p:cNvPr id="1026" name="Picture 2" descr="DPU-PYNQ v2.5.0 release -- now on 20+ boards - Announcements - PYNQ">
            <a:extLst>
              <a:ext uri="{FF2B5EF4-FFF2-40B4-BE49-F238E27FC236}">
                <a16:creationId xmlns:a16="http://schemas.microsoft.com/office/drawing/2014/main" id="{DC2AFAB8-4E75-C73E-22D3-140828A61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43" y="1315227"/>
            <a:ext cx="5575642" cy="29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F221A1E-350B-EA78-B1FA-F7F51858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6" y="1648482"/>
            <a:ext cx="2733067" cy="271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A3ED8A-AC36-B763-E525-8F139154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592D-19C9-4AAE-A6ED-C61803828C0F}" type="datetime1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B815B-3DFC-098A-9671-5C22C137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367B8-EA2C-C151-1321-E36B751D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03703A-9388-63A9-7EFF-4F84EF9EEA7C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D62567-0B52-57AB-BCCB-ACA17BB2804B}"/>
              </a:ext>
            </a:extLst>
          </p:cNvPr>
          <p:cNvSpPr txBox="1"/>
          <p:nvPr/>
        </p:nvSpPr>
        <p:spPr>
          <a:xfrm>
            <a:off x="8686800" y="4030240"/>
            <a:ext cx="46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[4]</a:t>
            </a:r>
          </a:p>
        </p:txBody>
      </p:sp>
      <p:pic>
        <p:nvPicPr>
          <p:cNvPr id="19" name="Picture 18" descr="A red electronic board with black and red components&#10;&#10;AI-generated content may be incorrect.">
            <a:extLst>
              <a:ext uri="{FF2B5EF4-FFF2-40B4-BE49-F238E27FC236}">
                <a16:creationId xmlns:a16="http://schemas.microsoft.com/office/drawing/2014/main" id="{F30072BD-23C3-554A-497E-8696F380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5" y="4565906"/>
            <a:ext cx="1695817" cy="12453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747177-F1DE-A6CC-C4ED-4947A3AAAF65}"/>
              </a:ext>
            </a:extLst>
          </p:cNvPr>
          <p:cNvSpPr txBox="1"/>
          <p:nvPr/>
        </p:nvSpPr>
        <p:spPr>
          <a:xfrm>
            <a:off x="1133905" y="5783188"/>
            <a:ext cx="811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 err="1"/>
              <a:t>Zynq</a:t>
            </a:r>
            <a:r>
              <a:rPr lang="de-DE" dirty="0"/>
              <a:t>™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F50D698-C7A9-BAD2-BF52-01CE5E7B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507188"/>
            <a:ext cx="1695817" cy="12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676F36-4C1E-7F9A-DDAA-AF966E04CEEC}"/>
              </a:ext>
            </a:extLst>
          </p:cNvPr>
          <p:cNvSpPr txBox="1"/>
          <p:nvPr/>
        </p:nvSpPr>
        <p:spPr>
          <a:xfrm>
            <a:off x="2590800" y="5783188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Zynq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+™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93A46F6C-B7F2-337A-3527-5D18888EE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t="13910" r="585" b="12222"/>
          <a:stretch>
            <a:fillRect/>
          </a:stretch>
        </p:blipFill>
        <p:spPr bwMode="auto">
          <a:xfrm>
            <a:off x="4378120" y="4481265"/>
            <a:ext cx="1981200" cy="130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9F3CA8-AD78-8FEE-403B-8AA0FC915C96}"/>
              </a:ext>
            </a:extLst>
          </p:cNvPr>
          <p:cNvSpPr txBox="1"/>
          <p:nvPr/>
        </p:nvSpPr>
        <p:spPr>
          <a:xfrm>
            <a:off x="4975020" y="5767229"/>
            <a:ext cx="78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Kria</a:t>
            </a:r>
            <a:r>
              <a:rPr lang="de-DE" dirty="0"/>
              <a:t>™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D0618-D186-26FE-F398-6B6230D79FFE}"/>
              </a:ext>
            </a:extLst>
          </p:cNvPr>
          <p:cNvSpPr txBox="1"/>
          <p:nvPr/>
        </p:nvSpPr>
        <p:spPr>
          <a:xfrm>
            <a:off x="6095473" y="5751269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 err="1"/>
              <a:t>Alveo</a:t>
            </a:r>
            <a:r>
              <a:rPr lang="de-DE" dirty="0"/>
              <a:t>™ </a:t>
            </a:r>
            <a:r>
              <a:rPr lang="de-DE" dirty="0" err="1"/>
              <a:t>accelerator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</a:p>
        </p:txBody>
      </p:sp>
      <p:pic>
        <p:nvPicPr>
          <p:cNvPr id="29" name="Picture 28" descr="A red and white box&#10;&#10;AI-generated content may be incorrect.">
            <a:extLst>
              <a:ext uri="{FF2B5EF4-FFF2-40B4-BE49-F238E27FC236}">
                <a16:creationId xmlns:a16="http://schemas.microsoft.com/office/drawing/2014/main" id="{36C1BCD8-1F77-F2F1-5575-D195B374D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60085">
            <a:off x="6474156" y="4426993"/>
            <a:ext cx="2401075" cy="1136909"/>
          </a:xfrm>
          <a:prstGeom prst="rect">
            <a:avLst/>
          </a:prstGeom>
        </p:spPr>
      </p:pic>
      <p:pic>
        <p:nvPicPr>
          <p:cNvPr id="3" name="Picture 2" descr="Docker Logo, symbol, meaning, history, PNG, brand">
            <a:extLst>
              <a:ext uri="{FF2B5EF4-FFF2-40B4-BE49-F238E27FC236}">
                <a16:creationId xmlns:a16="http://schemas.microsoft.com/office/drawing/2014/main" id="{2291B788-2BE2-F474-6024-7166975D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35" y="5419542"/>
            <a:ext cx="528091" cy="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 PNG Transparent – Brands Logos">
            <a:extLst>
              <a:ext uri="{FF2B5EF4-FFF2-40B4-BE49-F238E27FC236}">
                <a16:creationId xmlns:a16="http://schemas.microsoft.com/office/drawing/2014/main" id="{72EF0BB3-E652-25FB-7C61-B8B3D42C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48" y="5840062"/>
            <a:ext cx="239819" cy="23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6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367A-2292-E72E-ABE7-7A02B7D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DPU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17BB4-9BDC-0154-6642-3B69B08B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88D0-C7D2-4C73-8B9E-BD2D2062102A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61F82-0942-D090-2692-7129A096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E1556-6217-8458-BA89-65F0E4DA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B02C9-64A5-D259-4F13-EA85ACED0C1F}"/>
              </a:ext>
            </a:extLst>
          </p:cNvPr>
          <p:cNvSpPr txBox="1"/>
          <p:nvPr/>
        </p:nvSpPr>
        <p:spPr>
          <a:xfrm>
            <a:off x="527774" y="1541666"/>
            <a:ext cx="7981226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DPU = Deep Learning Processing Unit</a:t>
            </a:r>
            <a:r>
              <a:rPr lang="en-US" dirty="0"/>
              <a:t> (Xilinx IP)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200" dirty="0"/>
              <a:t>Tiny </a:t>
            </a:r>
            <a:r>
              <a:rPr lang="de-DE" sz="1200" dirty="0" err="1"/>
              <a:t>low</a:t>
            </a:r>
            <a:r>
              <a:rPr lang="de-DE" sz="1200" dirty="0"/>
              <a:t>-power </a:t>
            </a:r>
            <a:r>
              <a:rPr lang="de-DE" sz="1200" dirty="0" err="1"/>
              <a:t>accelerator</a:t>
            </a:r>
            <a:r>
              <a:rPr lang="de-DE" sz="1200" dirty="0"/>
              <a:t> </a:t>
            </a:r>
            <a:r>
              <a:rPr lang="de-DE" sz="1200" dirty="0" err="1"/>
              <a:t>running</a:t>
            </a:r>
            <a:r>
              <a:rPr lang="de-DE" sz="1200" dirty="0"/>
              <a:t> </a:t>
            </a:r>
            <a:r>
              <a:rPr lang="de-DE" sz="1200" dirty="0" err="1"/>
              <a:t>directly</a:t>
            </a:r>
            <a:r>
              <a:rPr lang="de-DE" sz="1200" dirty="0"/>
              <a:t> on FPGA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sz="1200" dirty="0" err="1"/>
              <a:t>Customizable</a:t>
            </a:r>
            <a:r>
              <a:rPr lang="de-DE" sz="1200" dirty="0"/>
              <a:t> </a:t>
            </a:r>
            <a:r>
              <a:rPr lang="de-DE" sz="1200" dirty="0" err="1"/>
              <a:t>architecture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different AI </a:t>
            </a:r>
            <a:r>
              <a:rPr lang="de-DE" sz="1200" dirty="0" err="1"/>
              <a:t>workloads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Massive </a:t>
            </a:r>
            <a:r>
              <a:rPr lang="de-DE" sz="1200" dirty="0" err="1"/>
              <a:t>parallelism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conv</a:t>
            </a:r>
            <a:r>
              <a:rPr lang="de-DE" sz="1200" dirty="0"/>
              <a:t> </a:t>
            </a:r>
            <a:r>
              <a:rPr lang="de-DE" sz="1200" dirty="0" err="1"/>
              <a:t>layers</a:t>
            </a:r>
            <a:endParaRPr lang="de-DE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pooling</a:t>
            </a:r>
            <a:endParaRPr lang="de-DE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batch</a:t>
            </a:r>
            <a:r>
              <a:rPr lang="de-DE" sz="1200" dirty="0"/>
              <a:t> </a:t>
            </a:r>
            <a:r>
              <a:rPr lang="de-DE" sz="1200" dirty="0" err="1"/>
              <a:t>normalization</a:t>
            </a:r>
            <a:endParaRPr lang="de-DE" sz="12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activation</a:t>
            </a:r>
            <a:r>
              <a:rPr lang="de-DE" sz="1200" dirty="0"/>
              <a:t> </a:t>
            </a:r>
            <a:r>
              <a:rPr lang="de-DE" sz="1200" dirty="0" err="1"/>
              <a:t>functions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Lower </a:t>
            </a:r>
            <a:r>
              <a:rPr lang="de-DE" sz="1200" dirty="0" err="1"/>
              <a:t>latency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Lower power </a:t>
            </a:r>
            <a:r>
              <a:rPr lang="de-DE" sz="1200" dirty="0" err="1"/>
              <a:t>consumption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Real-time </a:t>
            </a:r>
            <a:r>
              <a:rPr lang="de-DE" sz="1200" dirty="0" err="1"/>
              <a:t>performance</a:t>
            </a:r>
            <a:r>
              <a:rPr lang="de-DE" sz="1200" dirty="0"/>
              <a:t> on </a:t>
            </a:r>
            <a:r>
              <a:rPr lang="de-DE" sz="1200" dirty="0" err="1"/>
              <a:t>edge</a:t>
            </a:r>
            <a:r>
              <a:rPr lang="de-DE" sz="1200" dirty="0"/>
              <a:t> AI </a:t>
            </a:r>
            <a:r>
              <a:rPr lang="de-DE" sz="1200" dirty="0" err="1"/>
              <a:t>devices</a:t>
            </a: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dirty="0"/>
              <a:t>20×–100× </a:t>
            </a:r>
            <a:r>
              <a:rPr lang="de-DE" sz="1200" dirty="0" err="1"/>
              <a:t>faster</a:t>
            </a:r>
            <a:r>
              <a:rPr lang="de-DE" sz="1200" dirty="0"/>
              <a:t> </a:t>
            </a:r>
            <a:r>
              <a:rPr lang="de-DE" sz="1200" dirty="0" err="1"/>
              <a:t>vs</a:t>
            </a:r>
            <a:r>
              <a:rPr lang="de-DE" sz="1200" dirty="0"/>
              <a:t> pure ARM CPU </a:t>
            </a:r>
            <a:r>
              <a:rPr lang="de-DE" sz="1200" dirty="0" err="1"/>
              <a:t>inference</a:t>
            </a:r>
            <a:r>
              <a:rPr lang="de-DE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b="1" dirty="0"/>
              <a:t>How it fits into PYNQ: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100" dirty="0"/>
              <a:t>Integration </a:t>
            </a:r>
            <a:r>
              <a:rPr lang="de-DE" sz="1100" dirty="0" err="1"/>
              <a:t>with</a:t>
            </a:r>
            <a:r>
              <a:rPr lang="de-DE" sz="1100" dirty="0"/>
              <a:t> PYNQ Framework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Run AI inference using </a:t>
            </a:r>
            <a:r>
              <a:rPr lang="en-US" sz="1100" b="1" dirty="0"/>
              <a:t>Python notebooks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No HDL or Vitis AI C++ coding required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Load a </a:t>
            </a:r>
            <a:r>
              <a:rPr lang="en-US" sz="1100" b="1" dirty="0"/>
              <a:t>bitstream</a:t>
            </a:r>
            <a:r>
              <a:rPr lang="en-US" sz="1100" dirty="0"/>
              <a:t> that includes the DPU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Use </a:t>
            </a:r>
            <a:r>
              <a:rPr lang="en-US" sz="1100" b="1" dirty="0"/>
              <a:t>pre-built Python APIs</a:t>
            </a:r>
            <a:r>
              <a:rPr lang="en-US" sz="1100" dirty="0"/>
              <a:t> to: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/>
              <a:t>Load AI models (</a:t>
            </a:r>
            <a:r>
              <a:rPr lang="en-US" sz="1100" b="1" dirty="0"/>
              <a:t>.</a:t>
            </a:r>
            <a:r>
              <a:rPr lang="en-US" sz="1100" b="1" dirty="0" err="1"/>
              <a:t>xmodel</a:t>
            </a:r>
            <a:r>
              <a:rPr lang="en-US" sz="1100" dirty="0"/>
              <a:t> format)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/>
              <a:t>Feed input tensors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100" dirty="0"/>
              <a:t>Receive inference outputs</a:t>
            </a:r>
            <a:endParaRPr lang="de-DE" sz="1100" dirty="0"/>
          </a:p>
          <a:p>
            <a:endParaRPr lang="de-DE" sz="1100" b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744C7F9-BC3C-1300-9403-28EA241F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5563" r="11740" b="8922"/>
          <a:stretch>
            <a:fillRect/>
          </a:stretch>
        </p:blipFill>
        <p:spPr bwMode="auto">
          <a:xfrm>
            <a:off x="6302575" y="1462577"/>
            <a:ext cx="2473210" cy="182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F40771-96D2-ADBE-9971-37009374CD44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EEF49B-71FF-B888-2AF5-2665C1E78DF0}"/>
              </a:ext>
            </a:extLst>
          </p:cNvPr>
          <p:cNvSpPr txBox="1"/>
          <p:nvPr/>
        </p:nvSpPr>
        <p:spPr>
          <a:xfrm>
            <a:off x="8585311" y="2898405"/>
            <a:ext cx="380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pic>
        <p:nvPicPr>
          <p:cNvPr id="13" name="Picture 12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EB920D01-C2DE-4F03-0E7B-E846D2DB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25" y="3291434"/>
            <a:ext cx="4076700" cy="30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AA78-BE3E-147E-F544-AA1669B6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Vitis AI </a:t>
            </a:r>
            <a:r>
              <a:rPr lang="en-US" dirty="0"/>
              <a:t>framework</a:t>
            </a: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EF28F4-3BEA-A170-58AC-2199B41051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74" y="1313988"/>
            <a:ext cx="4783076" cy="45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205ED-9B62-6001-98F8-81D8DC42ABF9}"/>
              </a:ext>
            </a:extLst>
          </p:cNvPr>
          <p:cNvSpPr txBox="1"/>
          <p:nvPr/>
        </p:nvSpPr>
        <p:spPr>
          <a:xfrm>
            <a:off x="457200" y="5879239"/>
            <a:ext cx="84229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/Vitis-AI: Vitis AI </a:t>
            </a:r>
            <a:r>
              <a:rPr lang="de-DE" sz="1100" dirty="0" err="1">
                <a:hlinkClick r:id="rId3"/>
              </a:rPr>
              <a:t>is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Xilinx’s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development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stack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for</a:t>
            </a:r>
            <a:r>
              <a:rPr lang="de-DE" sz="1100" dirty="0">
                <a:hlinkClick r:id="rId3"/>
              </a:rPr>
              <a:t> AI </a:t>
            </a:r>
            <a:r>
              <a:rPr lang="de-DE" sz="1100" dirty="0" err="1">
                <a:hlinkClick r:id="rId3"/>
              </a:rPr>
              <a:t>inference</a:t>
            </a:r>
            <a:r>
              <a:rPr lang="de-DE" sz="1100" dirty="0">
                <a:hlinkClick r:id="rId3"/>
              </a:rPr>
              <a:t> on </a:t>
            </a:r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hardware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platforms</a:t>
            </a:r>
            <a:r>
              <a:rPr lang="de-DE" sz="1100" dirty="0">
                <a:hlinkClick r:id="rId3"/>
              </a:rPr>
              <a:t>, </a:t>
            </a:r>
            <a:r>
              <a:rPr lang="de-DE" sz="1100" dirty="0" err="1">
                <a:hlinkClick r:id="rId3"/>
              </a:rPr>
              <a:t>including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both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edge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devices</a:t>
            </a:r>
            <a:r>
              <a:rPr lang="de-DE" sz="1100" dirty="0">
                <a:hlinkClick r:id="rId3"/>
              </a:rPr>
              <a:t> and </a:t>
            </a:r>
            <a:r>
              <a:rPr lang="de-DE" sz="1100" dirty="0" err="1">
                <a:hlinkClick r:id="rId3"/>
              </a:rPr>
              <a:t>Alveo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cards</a:t>
            </a:r>
            <a:r>
              <a:rPr lang="de-DE" sz="1100" dirty="0">
                <a:hlinkClick r:id="rId3"/>
              </a:rPr>
              <a:t>.</a:t>
            </a:r>
            <a:endParaRPr lang="de-DE" sz="11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9EA2C-CF14-A8C0-762F-03E9AF05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0406-1803-41CD-BA57-01D89E5C72DD}" type="datetime1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6E360-3E0A-2781-72B5-434AF7E3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C6B838-61F5-46D5-D976-4E90E5CE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323FDD-8CB2-5203-AA13-A815D349F798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35578E-0D86-E255-6E46-9CB04DDD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835" y="1485626"/>
            <a:ext cx="3480278" cy="41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7C43FC29-F3F2-0A34-F8C4-AD372B91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5" y="1294242"/>
            <a:ext cx="4837910" cy="368808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FF257-E350-0ABF-0A33-21B0FA98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ED63-E78D-4C35-8D8C-8721ADF6F4E9}" type="datetime1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7C4C1-A273-27C5-B2AD-6C5F2B18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64FCA-DCE9-7CC7-B328-F02EE33B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E4E3DC-2BD9-4535-C52F-10452F3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Recommended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Vitis AI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95F5A-8BFE-ACCF-78E4-BDF364EF5A16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58584B7A-D6AA-E698-C72E-F3C6A142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44" y="1568662"/>
            <a:ext cx="3890912" cy="22219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67AF20-06BD-3E26-094B-717403B59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14655" r="2932" b="9039"/>
          <a:stretch>
            <a:fillRect/>
          </a:stretch>
        </p:blipFill>
        <p:spPr bwMode="auto">
          <a:xfrm>
            <a:off x="807837" y="4923171"/>
            <a:ext cx="3164723" cy="143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2CF9F-3CA1-76AF-26BC-DA53C6479DC2}"/>
              </a:ext>
            </a:extLst>
          </p:cNvPr>
          <p:cNvSpPr txBox="1"/>
          <p:nvPr/>
        </p:nvSpPr>
        <p:spPr>
          <a:xfrm>
            <a:off x="5255260" y="3790638"/>
            <a:ext cx="22936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it-IT" sz="1200" b="1" i="0" dirty="0">
                <a:solidFill>
                  <a:srgbClr val="374151"/>
                </a:solidFill>
                <a:effectLst/>
                <a:latin typeface="Inter"/>
              </a:rPr>
              <a:t>Chip:</a:t>
            </a:r>
            <a:r>
              <a:rPr lang="it-IT" sz="1200" b="0" i="0" dirty="0">
                <a:solidFill>
                  <a:srgbClr val="374151"/>
                </a:solidFill>
                <a:effectLst/>
                <a:latin typeface="Inter"/>
              </a:rPr>
              <a:t> </a:t>
            </a:r>
            <a:r>
              <a:rPr lang="it-IT" sz="1200" b="0" i="0" dirty="0" err="1">
                <a:solidFill>
                  <a:srgbClr val="374151"/>
                </a:solidFill>
                <a:effectLst/>
                <a:latin typeface="Inter"/>
              </a:rPr>
              <a:t>Zynq</a:t>
            </a:r>
            <a:r>
              <a:rPr lang="it-IT" sz="1200" b="0" i="0" dirty="0">
                <a:solidFill>
                  <a:srgbClr val="374151"/>
                </a:solidFill>
                <a:effectLst/>
                <a:latin typeface="Inter"/>
              </a:rPr>
              <a:t> </a:t>
            </a:r>
            <a:r>
              <a:rPr lang="it-IT" sz="1200" b="0" i="0" dirty="0" err="1">
                <a:solidFill>
                  <a:srgbClr val="374151"/>
                </a:solidFill>
                <a:effectLst/>
                <a:latin typeface="Inter"/>
              </a:rPr>
              <a:t>UltraScale</a:t>
            </a:r>
            <a:r>
              <a:rPr lang="it-IT" sz="1200" b="0" i="0" dirty="0">
                <a:solidFill>
                  <a:srgbClr val="374151"/>
                </a:solidFill>
                <a:effectLst/>
                <a:latin typeface="Inter"/>
              </a:rPr>
              <a:t>+ ZU3EG</a:t>
            </a:r>
          </a:p>
          <a:p>
            <a:pPr algn="l">
              <a:spcBef>
                <a:spcPts val="600"/>
              </a:spcBef>
              <a:buNone/>
            </a:pPr>
            <a:r>
              <a:rPr lang="it-IT" sz="1200" b="1" i="0" dirty="0" err="1">
                <a:solidFill>
                  <a:srgbClr val="374151"/>
                </a:solidFill>
                <a:effectLst/>
                <a:latin typeface="Inter"/>
              </a:rPr>
              <a:t>Category</a:t>
            </a:r>
            <a:r>
              <a:rPr lang="it-IT" sz="1200" b="1" i="0" dirty="0">
                <a:solidFill>
                  <a:srgbClr val="374151"/>
                </a:solidFill>
                <a:effectLst/>
                <a:latin typeface="Inter"/>
              </a:rPr>
              <a:t> :</a:t>
            </a:r>
            <a:r>
              <a:rPr lang="it-IT" sz="1200" b="0" i="0" dirty="0">
                <a:solidFill>
                  <a:srgbClr val="374151"/>
                </a:solidFill>
                <a:effectLst/>
                <a:latin typeface="Inter"/>
              </a:rPr>
              <a:t> Edge AI</a:t>
            </a:r>
          </a:p>
          <a:p>
            <a:pPr>
              <a:spcBef>
                <a:spcPts val="600"/>
              </a:spcBef>
            </a:pPr>
            <a:r>
              <a:rPr lang="de-DE" sz="1200" b="1" dirty="0"/>
              <a:t>Features:</a:t>
            </a:r>
            <a:r>
              <a:rPr lang="de-DE" sz="1200" dirty="0"/>
              <a:t> WiFi/BT</a:t>
            </a:r>
            <a:endParaRPr lang="it-IT" sz="1200" b="0" i="0" dirty="0">
              <a:solidFill>
                <a:srgbClr val="374151"/>
              </a:solidFill>
              <a:effectLst/>
              <a:latin typeface="Inte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8D85B3-4DCA-B653-FBD2-41F369A3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393" y="4697743"/>
            <a:ext cx="3455129" cy="16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81B2-944F-AB5B-9FDD-DBB9D16D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Intel </a:t>
            </a:r>
            <a:r>
              <a:rPr lang="de-DE" dirty="0" err="1"/>
              <a:t>OpenVINO</a:t>
            </a:r>
            <a:r>
              <a:rPr lang="de-DE" dirty="0"/>
              <a:t> </a:t>
            </a:r>
            <a:r>
              <a:rPr lang="de-DE" dirty="0" err="1"/>
              <a:t>framework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06F861-DE50-C825-AFFF-080D3DDBDB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3" y="1370012"/>
            <a:ext cx="73314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9C0D-2528-4174-1537-40F572BE94D0}"/>
              </a:ext>
            </a:extLst>
          </p:cNvPr>
          <p:cNvSpPr txBox="1"/>
          <p:nvPr/>
        </p:nvSpPr>
        <p:spPr>
          <a:xfrm>
            <a:off x="1917785" y="5878529"/>
            <a:ext cx="685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hlinkClick r:id="rId3"/>
              </a:rPr>
              <a:t>OpenVINO</a:t>
            </a:r>
            <a:r>
              <a:rPr lang="it-IT" sz="1400" dirty="0">
                <a:hlinkClick r:id="rId3"/>
              </a:rPr>
              <a:t> 2025.4 — </a:t>
            </a:r>
            <a:r>
              <a:rPr lang="it-IT" sz="1400" dirty="0" err="1">
                <a:hlinkClick r:id="rId3"/>
              </a:rPr>
              <a:t>OpenVINO</a:t>
            </a:r>
            <a:r>
              <a:rPr lang="it-IT" sz="1400" dirty="0">
                <a:hlinkClick r:id="rId3"/>
              </a:rPr>
              <a:t>™ </a:t>
            </a:r>
            <a:r>
              <a:rPr lang="it-IT" sz="1400" dirty="0" err="1">
                <a:hlinkClick r:id="rId3"/>
              </a:rPr>
              <a:t>documentation</a:t>
            </a:r>
            <a:r>
              <a:rPr lang="it-IT" sz="1400" dirty="0">
                <a:hlinkClick r:id="rId3"/>
              </a:rPr>
              <a:t> — Version(2025)</a:t>
            </a:r>
            <a:endParaRPr lang="de-DE" sz="1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90F4EC-CB8C-0B45-A023-112FC752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686A2-DC80-49B5-A534-EFF409B98953}" type="datetime1">
              <a:rPr lang="en-US" smtClean="0"/>
              <a:t>12/16/2025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22D659-D2E8-4DCA-2E07-8D4C2432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7A6CBE-0B48-D408-4C4D-3E60BADD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079F41-B531-3BC0-81A4-A318741C3041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8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031C-8997-9F1E-F224-83AA2D6E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88D0-C7D2-4C73-8B9E-BD2D2062102A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EBB96-C71A-77E0-4E36-B7A6BACA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BEC9-6EBA-52D0-FD1B-118428366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6E530-5BE6-83C9-23A9-8BAA8274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15" y="274638"/>
            <a:ext cx="860702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Recommended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OpenVINO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38432-1D68-322B-FEA6-960BAA668711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7762DB5-DB40-2F01-DE70-8CA0C749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8" y="1294967"/>
            <a:ext cx="6167597" cy="2786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3DAA1-AF4A-29C9-7759-14BC40CC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83" y="4036428"/>
            <a:ext cx="3525906" cy="2365150"/>
          </a:xfrm>
          <a:prstGeom prst="rect">
            <a:avLst/>
          </a:prstGeom>
        </p:spPr>
      </p:pic>
      <p:pic>
        <p:nvPicPr>
          <p:cNvPr id="3074" name="Picture 2" descr="Designing for Stratix 10 &amp; Agilex FPGAs - A.L.S.E the FPGA Experts">
            <a:extLst>
              <a:ext uri="{FF2B5EF4-FFF2-40B4-BE49-F238E27FC236}">
                <a16:creationId xmlns:a16="http://schemas.microsoft.com/office/drawing/2014/main" id="{05FA1895-FAB8-F7C1-04E0-08760F672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4" t="10322" r="26779" b="11933"/>
          <a:stretch>
            <a:fillRect/>
          </a:stretch>
        </p:blipFill>
        <p:spPr bwMode="auto">
          <a:xfrm>
            <a:off x="6650542" y="4522542"/>
            <a:ext cx="2324693" cy="123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 to Introduce New CPU-FPGA Hybrid Chip Supported by Acceleration ...">
            <a:extLst>
              <a:ext uri="{FF2B5EF4-FFF2-40B4-BE49-F238E27FC236}">
                <a16:creationId xmlns:a16="http://schemas.microsoft.com/office/drawing/2014/main" id="{A5410181-808F-A227-D550-C925E430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3" y="4279538"/>
            <a:ext cx="1763253" cy="187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1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E888-16B0-8998-0009-8C804C11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FINN Framework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B16E48-D6EB-B060-0E71-8C4FEA02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13" y="1479606"/>
            <a:ext cx="7231218" cy="4021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05146-DE6F-989C-719B-2C35B67E85EE}"/>
              </a:ext>
            </a:extLst>
          </p:cNvPr>
          <p:cNvSpPr txBox="1"/>
          <p:nvPr/>
        </p:nvSpPr>
        <p:spPr>
          <a:xfrm>
            <a:off x="1733677" y="5516201"/>
            <a:ext cx="5888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Xilinx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finn</a:t>
            </a:r>
            <a:r>
              <a:rPr lang="de-DE" dirty="0">
                <a:hlinkClick r:id="rId3"/>
              </a:rPr>
              <a:t>: </a:t>
            </a:r>
            <a:r>
              <a:rPr lang="de-DE" dirty="0" err="1">
                <a:hlinkClick r:id="rId3"/>
              </a:rPr>
              <a:t>Dataflow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compiler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for</a:t>
            </a:r>
            <a:r>
              <a:rPr lang="de-DE" dirty="0">
                <a:hlinkClick r:id="rId3"/>
              </a:rPr>
              <a:t> QNN </a:t>
            </a:r>
            <a:r>
              <a:rPr lang="de-DE" dirty="0" err="1">
                <a:hlinkClick r:id="rId3"/>
              </a:rPr>
              <a:t>inference</a:t>
            </a:r>
            <a:r>
              <a:rPr lang="de-DE" dirty="0">
                <a:hlinkClick r:id="rId3"/>
              </a:rPr>
              <a:t> on FPGAs</a:t>
            </a:r>
            <a:endParaRPr lang="de-D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31D28A-3480-B9C3-4AD1-8BA9EA13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2372-FEBC-4722-93B2-FFFB20AC085D}" type="datetime1">
              <a:rPr lang="en-US" smtClean="0"/>
              <a:t>12/16/2025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9A20C9-8F4C-C020-5607-E6E7276C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982B33-CF43-98BD-BAC0-0D12737B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748D9E-D7F4-0B95-D5EC-43A1BCEDBB83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9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0544-A1B9-375F-E02E-8C867A24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SensiML</a:t>
            </a:r>
            <a:r>
              <a:rPr lang="de-DE" dirty="0"/>
              <a:t> – </a:t>
            </a:r>
            <a:r>
              <a:rPr lang="de-DE" dirty="0" err="1"/>
              <a:t>Picolo</a:t>
            </a:r>
            <a:r>
              <a:rPr lang="de-DE" dirty="0"/>
              <a:t> AI OS </a:t>
            </a:r>
            <a:r>
              <a:rPr lang="de-DE" dirty="0" err="1"/>
              <a:t>framework</a:t>
            </a:r>
            <a:endParaRPr lang="de-DE" dirty="0"/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21C42BE-9E4D-DCB8-5858-4509A1C7F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75" y="1324039"/>
            <a:ext cx="4888935" cy="482488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5EE511-FD83-BB23-B245-13DD14AA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C0AF1-1B72-4B46-A20B-7E4337D73CDC}" type="datetime1">
              <a:rPr lang="en-US" smtClean="0"/>
              <a:t>12/16/2025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CEFCD1-672E-F35D-B07C-C36B99CC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7AF90F-AAFF-15BD-FB04-88A65EA6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CB3674-9146-68C1-D7F3-9ECD98ECF56D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D7577A-72B3-C754-45F5-1D4E41301F40}"/>
                  </a:ext>
                </a:extLst>
              </p14:cNvPr>
              <p14:cNvContentPartPr/>
              <p14:nvPr/>
            </p14:nvContentPartPr>
            <p14:xfrm>
              <a:off x="968090" y="5016540"/>
              <a:ext cx="974880" cy="6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D7577A-72B3-C754-45F5-1D4E41301F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090" y="4944900"/>
                <a:ext cx="1046520" cy="15048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 descr="Microchip Low-Power Programmable RISC-V based SoC FPGA Infographic - Mouser">
            <a:extLst>
              <a:ext uri="{FF2B5EF4-FFF2-40B4-BE49-F238E27FC236}">
                <a16:creationId xmlns:a16="http://schemas.microsoft.com/office/drawing/2014/main" id="{6B20A4A2-FCD9-879F-D365-2397D529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75" y="1344175"/>
            <a:ext cx="1861625" cy="18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328B4C-CEB5-5EBF-6CFC-E4A9DFD44F93}"/>
              </a:ext>
            </a:extLst>
          </p:cNvPr>
          <p:cNvSpPr txBox="1"/>
          <p:nvPr/>
        </p:nvSpPr>
        <p:spPr>
          <a:xfrm>
            <a:off x="5589585" y="3168544"/>
            <a:ext cx="338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F1115"/>
                </a:solidFill>
                <a:effectLst/>
                <a:latin typeface="quote-cjk-patch"/>
              </a:rPr>
              <a:t>RISC-V processor cores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 (not ARM)</a:t>
            </a:r>
            <a:endParaRPr lang="de-DE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44533107-9A25-7450-DE40-5601D68A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20" y="3642675"/>
            <a:ext cx="2299494" cy="11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41053-BA6A-C1B3-14AE-6C4DDEC98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0" y="4956706"/>
            <a:ext cx="1033964" cy="1019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CEFEDD-5F51-3FFF-9CF4-71956775FB5A}"/>
              </a:ext>
            </a:extLst>
          </p:cNvPr>
          <p:cNvSpPr txBox="1"/>
          <p:nvPr/>
        </p:nvSpPr>
        <p:spPr>
          <a:xfrm>
            <a:off x="5752556" y="5960807"/>
            <a:ext cx="1339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RISC-V-CPU Layout</a:t>
            </a:r>
          </a:p>
        </p:txBody>
      </p:sp>
      <p:pic>
        <p:nvPicPr>
          <p:cNvPr id="7180" name="Picture 12" descr="Design a Cortex-M based SoC - Architectures and Processors blog - Arm ...">
            <a:extLst>
              <a:ext uri="{FF2B5EF4-FFF2-40B4-BE49-F238E27FC236}">
                <a16:creationId xmlns:a16="http://schemas.microsoft.com/office/drawing/2014/main" id="{B31FFB42-4AFD-A88B-45FA-3E322787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90" y="4895062"/>
            <a:ext cx="168396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BC19D3-657D-12EC-5F6B-58CFC72B2031}"/>
              </a:ext>
            </a:extLst>
          </p:cNvPr>
          <p:cNvSpPr txBox="1"/>
          <p:nvPr/>
        </p:nvSpPr>
        <p:spPr>
          <a:xfrm>
            <a:off x="7197725" y="5960807"/>
            <a:ext cx="173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Arm Cortex-M </a:t>
            </a:r>
            <a:r>
              <a:rPr lang="de-DE" sz="1200" dirty="0" err="1"/>
              <a:t>Processor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13140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36A4-CF24-8353-377D-D459ABF8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88D0-C7D2-4C73-8B9E-BD2D2062102A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3134-D88E-3E0F-C089-685175C7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28C3-6C6A-3B05-BCE7-F3A785E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99CCF8-3DF8-B532-4C01-C08BAFA4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15" y="1782684"/>
            <a:ext cx="8447461" cy="37440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EAA619-5672-ED7F-32D3-46A21EF7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15" y="274638"/>
            <a:ext cx="860702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Recommended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Picolo</a:t>
            </a:r>
            <a:r>
              <a:rPr lang="de-DE" dirty="0"/>
              <a:t> AI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68613-ABD5-5147-F53C-34EB958979EA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B61F-C14F-C5CC-272F-A158FA69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to Get Started with FPGA AI?</a:t>
            </a:r>
            <a:br>
              <a:rPr lang="en-US" b="1" dirty="0"/>
            </a:b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50231-E579-1AC4-D9F5-289BDE8E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0BAB-BFD5-4213-B116-CC13B33F1543}" type="datetime1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727D2-D741-4980-51DC-8C4DC287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DCC92-AD6C-0112-B9E8-0415EFBF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6EF382-73AE-575E-E9E7-D86075BF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" y="1560154"/>
            <a:ext cx="8401411" cy="42040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A5B14F-62F4-B3B2-A8F6-B21B28910844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F280-F422-38E1-BC73-903DA2F1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54" y="99072"/>
            <a:ext cx="7931960" cy="633625"/>
          </a:xfrm>
        </p:spPr>
        <p:txBody>
          <a:bodyPr>
            <a:normAutofit fontScale="90000"/>
          </a:bodyPr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BA3BB78-FDBA-01D1-852D-B6EE83829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8750"/>
          <a:stretch>
            <a:fillRect/>
          </a:stretch>
        </p:blipFill>
        <p:spPr>
          <a:xfrm>
            <a:off x="147917" y="732697"/>
            <a:ext cx="5999993" cy="1333385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A0C6D07-FDA2-4453-6068-7C778E73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69" y="5000237"/>
            <a:ext cx="2300596" cy="137565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212D39-295C-CA6D-9C74-62CC8A62A8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088" r="19234"/>
          <a:stretch>
            <a:fillRect/>
          </a:stretch>
        </p:blipFill>
        <p:spPr>
          <a:xfrm>
            <a:off x="236264" y="4301321"/>
            <a:ext cx="4947895" cy="153639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D67CA6-2AB5-9147-D365-C2540734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75" y="3793111"/>
            <a:ext cx="2636289" cy="1536399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EB166B13-89D3-CEFB-A80D-BFF19978C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42" y="768810"/>
            <a:ext cx="2197647" cy="721808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03E756-9B94-625D-D175-702F11502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742" y="1490618"/>
            <a:ext cx="2479560" cy="19439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52AB82-A3A2-65ED-F406-01BD05F6313E}"/>
              </a:ext>
            </a:extLst>
          </p:cNvPr>
          <p:cNvSpPr/>
          <p:nvPr/>
        </p:nvSpPr>
        <p:spPr>
          <a:xfrm>
            <a:off x="622897" y="1623163"/>
            <a:ext cx="1116918" cy="3375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FA1DD-B671-4EFB-0A35-F7795EF96F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3011"/>
          <a:stretch>
            <a:fillRect/>
          </a:stretch>
        </p:blipFill>
        <p:spPr>
          <a:xfrm>
            <a:off x="99889" y="2764998"/>
            <a:ext cx="5804189" cy="109340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A944B21-4987-2372-A6F5-94C97F69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" y="2449057"/>
            <a:ext cx="1419040" cy="2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76B07D-48E2-95A7-D2EE-919A7891678B}"/>
              </a:ext>
            </a:extLst>
          </p:cNvPr>
          <p:cNvSpPr txBox="1"/>
          <p:nvPr/>
        </p:nvSpPr>
        <p:spPr>
          <a:xfrm>
            <a:off x="1271373" y="5833130"/>
            <a:ext cx="346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Skills </a:t>
            </a:r>
            <a:r>
              <a:rPr lang="de-DE" sz="2800" dirty="0" err="1">
                <a:solidFill>
                  <a:srgbClr val="0070C0"/>
                </a:solidFill>
              </a:rPr>
              <a:t>Acquired</a:t>
            </a:r>
            <a:r>
              <a:rPr lang="de-DE" sz="28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9EE4362-B307-50F9-EC1A-0EF2EF6C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EB3DD-91D9-4047-8802-6D0E817697CA}" type="datetime1">
              <a:rPr lang="en-US" smtClean="0"/>
              <a:t>12/16/2025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A20C231-617E-5154-ABFD-C1BCC43B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1A007B2-BE2A-C835-6138-67460B0E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1A2BA-41DC-1272-B5B4-A09BFA9E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Edu AI-FPGA  Mohamed Abdo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0DD71-A129-22DD-A171-B2F32A23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8715" y="6423463"/>
            <a:ext cx="2057400" cy="273844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1BB7C65-658D-4EED-A4E4-BA871DD0DACF}" type="datetime1"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12/16/2025</a:t>
            </a:fld>
            <a:endParaRPr lang="en-US" sz="9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A59011A7-13FD-8EC7-C6FA-E5F251A0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A831E-A0CB-46A2-D74F-7D8E8DCD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6075" y="6415760"/>
            <a:ext cx="759278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2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92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1DE30-FDF1-A83E-063C-CFD89531A64B}"/>
              </a:ext>
            </a:extLst>
          </p:cNvPr>
          <p:cNvSpPr txBox="1"/>
          <p:nvPr/>
        </p:nvSpPr>
        <p:spPr>
          <a:xfrm>
            <a:off x="602754" y="4549369"/>
            <a:ext cx="4651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 &amp; DISCUSSION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C1B2A-4719-84EF-33F0-98B0F1046914}"/>
              </a:ext>
            </a:extLst>
          </p:cNvPr>
          <p:cNvSpPr txBox="1"/>
          <p:nvPr/>
        </p:nvSpPr>
        <p:spPr>
          <a:xfrm>
            <a:off x="557274" y="5419609"/>
            <a:ext cx="513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Let's build the future of FPGA-AI education together!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87B65-5AED-6E82-C7C0-8861BBE78CB0}"/>
              </a:ext>
            </a:extLst>
          </p:cNvPr>
          <p:cNvSpPr txBox="1"/>
          <p:nvPr/>
        </p:nvSpPr>
        <p:spPr>
          <a:xfrm>
            <a:off x="557274" y="2308631"/>
            <a:ext cx="48821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Thank You</a:t>
            </a:r>
          </a:p>
        </p:txBody>
      </p:sp>
      <p:pic>
        <p:nvPicPr>
          <p:cNvPr id="18" name="Graphic 17" descr="Smiling face outline with solid fill">
            <a:extLst>
              <a:ext uri="{FF2B5EF4-FFF2-40B4-BE49-F238E27FC236}">
                <a16:creationId xmlns:a16="http://schemas.microsoft.com/office/drawing/2014/main" id="{B0E74D33-EEFB-0E22-8F76-8C88E5B2D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706" y="2937310"/>
            <a:ext cx="566233" cy="5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9E7-29EB-230A-B89C-ED4A0CAE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B243-F902-E672-71AD-1904B02D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/Vitis-AI: Vitis AI </a:t>
            </a:r>
            <a:r>
              <a:rPr lang="de-DE" sz="1600" dirty="0" err="1">
                <a:hlinkClick r:id="rId2"/>
              </a:rPr>
              <a:t>is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Xilinx’s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development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stack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for</a:t>
            </a:r>
            <a:r>
              <a:rPr lang="de-DE" sz="1600" dirty="0">
                <a:hlinkClick r:id="rId2"/>
              </a:rPr>
              <a:t> AI </a:t>
            </a:r>
            <a:r>
              <a:rPr lang="de-DE" sz="1600" dirty="0" err="1">
                <a:hlinkClick r:id="rId2"/>
              </a:rPr>
              <a:t>inference</a:t>
            </a:r>
            <a:r>
              <a:rPr lang="de-DE" sz="1600" dirty="0">
                <a:hlinkClick r:id="rId2"/>
              </a:rPr>
              <a:t> on </a:t>
            </a:r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hardware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platforms</a:t>
            </a:r>
            <a:r>
              <a:rPr lang="de-DE" sz="1600" dirty="0">
                <a:hlinkClick r:id="rId2"/>
              </a:rPr>
              <a:t>, </a:t>
            </a:r>
            <a:r>
              <a:rPr lang="de-DE" sz="1600" dirty="0" err="1">
                <a:hlinkClick r:id="rId2"/>
              </a:rPr>
              <a:t>including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both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edge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devices</a:t>
            </a:r>
            <a:r>
              <a:rPr lang="de-DE" sz="1600" dirty="0">
                <a:hlinkClick r:id="rId2"/>
              </a:rPr>
              <a:t> and </a:t>
            </a:r>
            <a:r>
              <a:rPr lang="de-DE" sz="1600" dirty="0" err="1">
                <a:hlinkClick r:id="rId2"/>
              </a:rPr>
              <a:t>Alveo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cards</a:t>
            </a:r>
            <a:r>
              <a:rPr lang="de-DE" sz="1600" dirty="0">
                <a:hlinkClick r:id="rId2"/>
              </a:rPr>
              <a:t>.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>
                <a:hlinkClick r:id="rId3"/>
              </a:rPr>
              <a:t>IEEE </a:t>
            </a:r>
            <a:r>
              <a:rPr lang="de-DE" sz="1600" dirty="0" err="1">
                <a:hlinkClick r:id="rId3"/>
              </a:rPr>
              <a:t>Xplore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Full</a:t>
            </a:r>
            <a:r>
              <a:rPr lang="de-DE" sz="1600" dirty="0">
                <a:hlinkClick r:id="rId3"/>
              </a:rPr>
              <a:t>-Text PDF:</a:t>
            </a:r>
            <a:endParaRPr lang="de-DE" sz="1600" dirty="0"/>
          </a:p>
          <a:p>
            <a:r>
              <a:rPr lang="en-US" sz="1600" dirty="0">
                <a:hlinkClick r:id="rId4"/>
              </a:rPr>
              <a:t>hls4ml - CMS Machine Learning Documentation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[4]  PYNQ supported boards and PYNQ pre-built images | PYNQ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[5] </a:t>
            </a:r>
            <a:r>
              <a:rPr lang="de-DE" sz="1600" dirty="0">
                <a:hlinkClick r:id="rId6"/>
              </a:rPr>
              <a:t>DPU </a:t>
            </a:r>
            <a:r>
              <a:rPr lang="de-DE" sz="1600" dirty="0" err="1">
                <a:hlinkClick r:id="rId6"/>
              </a:rPr>
              <a:t>Configuration</a:t>
            </a:r>
            <a:r>
              <a:rPr lang="de-DE" sz="1600" dirty="0">
                <a:hlinkClick r:id="rId6"/>
              </a:rPr>
              <a:t> • DPUCZDX8G </a:t>
            </a:r>
            <a:r>
              <a:rPr lang="de-DE" sz="1600" dirty="0" err="1">
                <a:hlinkClick r:id="rId6"/>
              </a:rPr>
              <a:t>for</a:t>
            </a:r>
            <a:r>
              <a:rPr lang="de-DE" sz="1600" dirty="0">
                <a:hlinkClick r:id="rId6"/>
              </a:rPr>
              <a:t> </a:t>
            </a:r>
            <a:r>
              <a:rPr lang="de-DE" sz="1600" dirty="0" err="1">
                <a:hlinkClick r:id="rId6"/>
              </a:rPr>
              <a:t>Zynq</a:t>
            </a:r>
            <a:r>
              <a:rPr lang="de-DE" sz="1600" dirty="0">
                <a:hlinkClick r:id="rId6"/>
              </a:rPr>
              <a:t> </a:t>
            </a:r>
            <a:r>
              <a:rPr lang="de-DE" sz="1600" dirty="0" err="1">
                <a:hlinkClick r:id="rId6"/>
              </a:rPr>
              <a:t>UltraScale</a:t>
            </a:r>
            <a:r>
              <a:rPr lang="de-DE" sz="1600" dirty="0">
                <a:hlinkClick r:id="rId6"/>
              </a:rPr>
              <a:t>+ </a:t>
            </a:r>
            <a:r>
              <a:rPr lang="de-DE" sz="1600" dirty="0" err="1">
                <a:hlinkClick r:id="rId6"/>
              </a:rPr>
              <a:t>MPSoCs</a:t>
            </a:r>
            <a:r>
              <a:rPr lang="de-DE" sz="1600" dirty="0">
                <a:hlinkClick r:id="rId6"/>
              </a:rPr>
              <a:t> </a:t>
            </a:r>
            <a:r>
              <a:rPr lang="de-DE" sz="1600" dirty="0" err="1">
                <a:hlinkClick r:id="rId6"/>
              </a:rPr>
              <a:t>Product</a:t>
            </a:r>
            <a:r>
              <a:rPr lang="de-DE" sz="1600" dirty="0">
                <a:hlinkClick r:id="rId6"/>
              </a:rPr>
              <a:t> Guide (PG338) • Reader • AMD Technical Information Portal</a:t>
            </a: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BD05-BF17-C20D-7559-ED5B7472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AEB7-AD08-4745-8CC0-958E079B726A}" type="datetime1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90F83-395C-CE69-7E98-FB4F37F7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3BEA2-72FD-7176-BCC1-92A2AC75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4AA7B-C3A9-7A0C-A132-4163F1B2EE52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89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C46E-4A78-4BA0-D0AE-EF6D4550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0F463347-26F9-D7BC-CCA3-FD2D69EC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34" y="3623294"/>
            <a:ext cx="3120163" cy="152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9A10-38EA-8E24-43DA-CDD46D76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A873-CE00-65B1-F2EC-AC86B4AD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2603"/>
            <a:ext cx="5731875" cy="514630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 dirty="0"/>
              <a:t>1- Standalone FPGAs: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400" b="1" dirty="0" err="1"/>
              <a:t>Programmable</a:t>
            </a:r>
            <a:r>
              <a:rPr lang="de-DE" sz="1400" b="1" dirty="0"/>
              <a:t> </a:t>
            </a:r>
            <a:r>
              <a:rPr lang="de-DE" sz="1400" b="1" dirty="0" err="1"/>
              <a:t>Logic</a:t>
            </a:r>
            <a:r>
              <a:rPr lang="de-DE" sz="1400" b="1" dirty="0"/>
              <a:t> Blocks</a:t>
            </a: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400" dirty="0" err="1"/>
              <a:t>Thousands</a:t>
            </a:r>
            <a:r>
              <a:rPr lang="de-DE" sz="1400" dirty="0"/>
              <a:t>/</a:t>
            </a:r>
            <a:r>
              <a:rPr lang="de-DE" sz="1400" dirty="0" err="1"/>
              <a:t>millions</a:t>
            </a:r>
            <a:r>
              <a:rPr lang="de-DE" sz="1400" dirty="0"/>
              <a:t> 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identical</a:t>
            </a:r>
            <a:r>
              <a:rPr lang="de-DE" sz="1400" dirty="0"/>
              <a:t> </a:t>
            </a:r>
            <a:r>
              <a:rPr lang="de-DE" sz="1400" dirty="0" err="1"/>
              <a:t>units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Basic digital </a:t>
            </a:r>
            <a:r>
              <a:rPr lang="de-DE" sz="1400" dirty="0" err="1"/>
              <a:t>components</a:t>
            </a:r>
            <a:r>
              <a:rPr lang="de-DE" sz="1400" dirty="0"/>
              <a:t>: LUTs, </a:t>
            </a:r>
            <a:r>
              <a:rPr lang="de-DE" sz="1400" dirty="0" err="1"/>
              <a:t>flip-flops</a:t>
            </a:r>
            <a:r>
              <a:rPr lang="de-DE" sz="1400" dirty="0"/>
              <a:t>, </a:t>
            </a:r>
            <a:r>
              <a:rPr lang="de-DE" sz="1400" dirty="0" err="1"/>
              <a:t>gates</a:t>
            </a: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400" dirty="0"/>
              <a:t>Building </a:t>
            </a:r>
            <a:r>
              <a:rPr lang="de-DE" sz="1400" dirty="0" err="1"/>
              <a:t>blocks</a:t>
            </a:r>
            <a:r>
              <a:rPr lang="de-DE" sz="1400" dirty="0"/>
              <a:t> 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any</a:t>
            </a:r>
            <a:r>
              <a:rPr lang="de-DE" sz="1400" dirty="0"/>
              <a:t> digital </a:t>
            </a:r>
            <a:r>
              <a:rPr lang="de-DE" sz="1400" dirty="0" err="1"/>
              <a:t>circuit</a:t>
            </a:r>
            <a:r>
              <a:rPr lang="de-DE" sz="1400" dirty="0"/>
              <a:t> </a:t>
            </a:r>
            <a:r>
              <a:rPr lang="en-US" sz="1400" dirty="0"/>
              <a:t>without new silicon</a:t>
            </a:r>
          </a:p>
          <a:p>
            <a:pPr marL="0" indent="0">
              <a:buNone/>
            </a:pPr>
            <a:endParaRPr lang="de-DE" sz="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400" b="1" dirty="0"/>
              <a:t> </a:t>
            </a:r>
            <a:r>
              <a:rPr lang="de-DE" sz="1400" b="1" dirty="0" err="1"/>
              <a:t>Programmable</a:t>
            </a:r>
            <a:r>
              <a:rPr lang="de-DE" sz="1400" b="1" dirty="0"/>
              <a:t> </a:t>
            </a:r>
            <a:r>
              <a:rPr lang="de-DE" sz="1400" b="1" dirty="0" err="1"/>
              <a:t>Interconnects</a:t>
            </a:r>
            <a:endParaRPr lang="de-DE" sz="1400" dirty="0"/>
          </a:p>
          <a:p>
            <a:pPr marL="457200" lvl="1" indent="0">
              <a:buNone/>
            </a:pPr>
            <a:r>
              <a:rPr lang="de-DE" sz="1400" dirty="0"/>
              <a:t>Re-</a:t>
            </a:r>
            <a:r>
              <a:rPr lang="de-DE" sz="1400" dirty="0" err="1"/>
              <a:t>routable</a:t>
            </a:r>
            <a:r>
              <a:rPr lang="de-DE" sz="1400" dirty="0"/>
              <a:t> </a:t>
            </a:r>
            <a:r>
              <a:rPr lang="de-DE" sz="1400" dirty="0" err="1"/>
              <a:t>wiring</a:t>
            </a:r>
            <a:r>
              <a:rPr lang="de-DE" sz="1400" dirty="0"/>
              <a:t> network</a:t>
            </a:r>
          </a:p>
          <a:p>
            <a:pPr marL="0" indent="0">
              <a:buNone/>
            </a:pPr>
            <a:r>
              <a:rPr lang="de-DE" sz="1400" dirty="0"/>
              <a:t>	</a:t>
            </a:r>
            <a:r>
              <a:rPr lang="de-DE" sz="1400" dirty="0" err="1"/>
              <a:t>Connects</a:t>
            </a:r>
            <a:r>
              <a:rPr lang="de-DE" sz="1400" dirty="0"/>
              <a:t> </a:t>
            </a:r>
            <a:r>
              <a:rPr lang="de-DE" sz="1400" dirty="0" err="1"/>
              <a:t>logic</a:t>
            </a:r>
            <a:r>
              <a:rPr lang="de-DE" sz="1400" dirty="0"/>
              <a:t> </a:t>
            </a:r>
            <a:r>
              <a:rPr lang="de-DE" sz="1400" dirty="0" err="1"/>
              <a:t>blocks</a:t>
            </a:r>
            <a:r>
              <a:rPr lang="de-DE" sz="1400" dirty="0"/>
              <a:t> in </a:t>
            </a:r>
            <a:r>
              <a:rPr lang="de-DE" sz="1400" dirty="0" err="1"/>
              <a:t>any</a:t>
            </a:r>
            <a:r>
              <a:rPr lang="de-DE" sz="1400" dirty="0"/>
              <a:t> </a:t>
            </a:r>
            <a:r>
              <a:rPr lang="de-DE" sz="1400" dirty="0" err="1"/>
              <a:t>configuration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	</a:t>
            </a:r>
            <a:r>
              <a:rPr lang="de-DE" sz="1400" dirty="0" err="1"/>
              <a:t>Enables</a:t>
            </a:r>
            <a:r>
              <a:rPr lang="de-DE" sz="1400" dirty="0"/>
              <a:t> </a:t>
            </a:r>
            <a:r>
              <a:rPr lang="de-DE" sz="1400" dirty="0" err="1"/>
              <a:t>custom</a:t>
            </a:r>
            <a:r>
              <a:rPr lang="de-DE" sz="1400" dirty="0"/>
              <a:t> </a:t>
            </a:r>
            <a:r>
              <a:rPr lang="de-DE" sz="1400" dirty="0" err="1"/>
              <a:t>circuit</a:t>
            </a:r>
            <a:r>
              <a:rPr lang="de-DE" sz="1400" dirty="0"/>
              <a:t> </a:t>
            </a:r>
            <a:r>
              <a:rPr lang="de-DE" sz="1400" dirty="0" err="1"/>
              <a:t>pathways</a:t>
            </a: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400" b="1" dirty="0" err="1"/>
              <a:t>Hardened</a:t>
            </a:r>
            <a:r>
              <a:rPr lang="de-DE" sz="1400" b="1" dirty="0"/>
              <a:t> Components</a:t>
            </a:r>
            <a:r>
              <a:rPr lang="de-DE" sz="1400" dirty="0"/>
              <a:t> (Modern FPGAs)</a:t>
            </a:r>
          </a:p>
          <a:p>
            <a:pPr marL="0" indent="0">
              <a:buNone/>
            </a:pPr>
            <a:r>
              <a:rPr lang="de-DE" sz="1400" b="1" dirty="0"/>
              <a:t>	Fixed-</a:t>
            </a:r>
            <a:r>
              <a:rPr lang="de-DE" sz="1400" b="1" dirty="0" err="1"/>
              <a:t>function</a:t>
            </a:r>
            <a:r>
              <a:rPr lang="de-DE" sz="1400" b="1" dirty="0"/>
              <a:t> </a:t>
            </a:r>
            <a:r>
              <a:rPr lang="de-DE" sz="1400" b="1" dirty="0" err="1"/>
              <a:t>blocks</a:t>
            </a:r>
            <a:r>
              <a:rPr lang="de-DE" sz="1400" dirty="0"/>
              <a:t> 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efficiency</a:t>
            </a:r>
            <a:r>
              <a:rPr lang="de-DE" sz="1400" dirty="0"/>
              <a:t>:</a:t>
            </a:r>
          </a:p>
          <a:p>
            <a:pPr marL="457200" lvl="1" indent="0">
              <a:buNone/>
            </a:pPr>
            <a:r>
              <a:rPr lang="de-DE" sz="1400" b="1" dirty="0"/>
              <a:t>	</a:t>
            </a:r>
            <a:r>
              <a:rPr lang="de-DE" sz="1400" dirty="0"/>
              <a:t>DSP </a:t>
            </a:r>
            <a:r>
              <a:rPr lang="de-DE" sz="1400" dirty="0" err="1"/>
              <a:t>slices</a:t>
            </a:r>
            <a:r>
              <a:rPr lang="de-DE" sz="1400" dirty="0"/>
              <a:t>: </a:t>
            </a:r>
            <a:r>
              <a:rPr lang="de-DE" sz="1400" dirty="0" err="1"/>
              <a:t>Optimized</a:t>
            </a:r>
            <a:r>
              <a:rPr lang="de-DE" sz="1400" dirty="0"/>
              <a:t> </a:t>
            </a:r>
            <a:r>
              <a:rPr lang="de-DE" sz="1400" dirty="0" err="1"/>
              <a:t>math</a:t>
            </a:r>
            <a:r>
              <a:rPr lang="de-DE" sz="1400" dirty="0"/>
              <a:t> </a:t>
            </a:r>
            <a:r>
              <a:rPr lang="de-DE" sz="1400" dirty="0" err="1"/>
              <a:t>operations</a:t>
            </a:r>
            <a:endParaRPr lang="de-DE" sz="1400" dirty="0"/>
          </a:p>
          <a:p>
            <a:pPr marL="457200" lvl="1" indent="0">
              <a:buNone/>
            </a:pPr>
            <a:r>
              <a:rPr lang="de-DE" sz="1400" b="1" dirty="0"/>
              <a:t>	</a:t>
            </a:r>
            <a:r>
              <a:rPr lang="de-DE" sz="1400" dirty="0"/>
              <a:t>Block RAM (BRAM): </a:t>
            </a:r>
            <a:r>
              <a:rPr lang="de-DE" sz="1400" dirty="0" err="1"/>
              <a:t>High-speed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pPr marL="457200" lvl="1" indent="0">
              <a:buNone/>
            </a:pPr>
            <a:r>
              <a:rPr lang="de-DE" sz="1400" b="1" dirty="0"/>
              <a:t>	</a:t>
            </a:r>
            <a:r>
              <a:rPr lang="de-DE" sz="1400" dirty="0"/>
              <a:t>AI </a:t>
            </a:r>
            <a:r>
              <a:rPr lang="de-DE" sz="1400" dirty="0" err="1"/>
              <a:t>Engines</a:t>
            </a:r>
            <a:r>
              <a:rPr lang="de-DE" sz="1400" dirty="0"/>
              <a:t>: Dedicated </a:t>
            </a:r>
            <a:r>
              <a:rPr lang="de-DE" sz="1400" dirty="0" err="1"/>
              <a:t>neural</a:t>
            </a:r>
            <a:r>
              <a:rPr lang="de-DE" sz="1400" dirty="0"/>
              <a:t> network </a:t>
            </a:r>
            <a:r>
              <a:rPr lang="de-DE" sz="1400" dirty="0" err="1"/>
              <a:t>hardware</a:t>
            </a:r>
            <a:r>
              <a:rPr lang="de-DE" sz="1400" dirty="0"/>
              <a:t> (AMD </a:t>
            </a:r>
            <a:r>
              <a:rPr lang="de-DE" sz="1500" dirty="0"/>
              <a:t>Versal)</a:t>
            </a:r>
          </a:p>
          <a:p>
            <a:pPr marL="457200" lvl="1" indent="0">
              <a:buNone/>
            </a:pPr>
            <a:endParaRPr lang="de-DE" sz="15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pic>
        <p:nvPicPr>
          <p:cNvPr id="5" name="Picture 10" descr="What Is a Field-Programmable Gate Array (FPGA)? | Built In">
            <a:extLst>
              <a:ext uri="{FF2B5EF4-FFF2-40B4-BE49-F238E27FC236}">
                <a16:creationId xmlns:a16="http://schemas.microsoft.com/office/drawing/2014/main" id="{4CDA64D4-D70E-EBB9-36AB-7A9160CF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13" r="25159" b="2"/>
          <a:stretch>
            <a:fillRect/>
          </a:stretch>
        </p:blipFill>
        <p:spPr bwMode="auto">
          <a:xfrm>
            <a:off x="5691170" y="1853359"/>
            <a:ext cx="2877671" cy="245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05531-ADC2-96A1-A693-46AD85806A87}"/>
              </a:ext>
            </a:extLst>
          </p:cNvPr>
          <p:cNvSpPr txBox="1"/>
          <p:nvPr/>
        </p:nvSpPr>
        <p:spPr>
          <a:xfrm>
            <a:off x="4572000" y="4909531"/>
            <a:ext cx="483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en-US" sz="1200" u="sng" dirty="0"/>
              <a:t>Unlike:</a:t>
            </a:r>
          </a:p>
          <a:p>
            <a:pPr lvl="1" algn="ctr">
              <a:lnSpc>
                <a:spcPct val="90000"/>
              </a:lnSpc>
            </a:pPr>
            <a:endParaRPr lang="en-US" sz="1200" u="sng" dirty="0"/>
          </a:p>
          <a:p>
            <a:pPr algn="ctr">
              <a:lnSpc>
                <a:spcPct val="90000"/>
              </a:lnSpc>
            </a:pPr>
            <a:r>
              <a:rPr lang="en-US" sz="1200" b="1" dirty="0"/>
              <a:t>CPU</a:t>
            </a:r>
            <a:r>
              <a:rPr lang="en-US" sz="1200" dirty="0"/>
              <a:t>: Fixed hardware architecture, programmed with software</a:t>
            </a:r>
          </a:p>
          <a:p>
            <a:pPr algn="ctr">
              <a:lnSpc>
                <a:spcPct val="90000"/>
              </a:lnSpc>
            </a:pPr>
            <a:r>
              <a:rPr lang="en-US" sz="1200" b="1" dirty="0"/>
              <a:t>GPU</a:t>
            </a:r>
            <a:r>
              <a:rPr lang="en-US" sz="1200" dirty="0"/>
              <a:t>: Massively parallel, but still fixed-architecture processor</a:t>
            </a:r>
          </a:p>
          <a:p>
            <a:pPr algn="ctr">
              <a:lnSpc>
                <a:spcPct val="90000"/>
              </a:lnSpc>
            </a:pPr>
            <a:r>
              <a:rPr lang="de-DE" sz="1200" b="1" dirty="0"/>
              <a:t>FPGA </a:t>
            </a:r>
            <a:r>
              <a:rPr lang="de-DE" sz="1200" dirty="0"/>
              <a:t>fully </a:t>
            </a:r>
            <a:r>
              <a:rPr lang="de-DE" sz="1200" dirty="0" err="1"/>
              <a:t>reconfigurable</a:t>
            </a:r>
            <a:endParaRPr lang="de-DE" sz="1200" dirty="0"/>
          </a:p>
          <a:p>
            <a:pPr algn="ctr"/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829BF9-9AA5-0960-0526-E77D06CB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961E4-60C6-4A19-A342-851C62E74518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DD16FB-22EC-85E8-5E48-CA4C7ED7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F910E1-D3B2-AA15-DA49-7AECC9D0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DE1EC6-1AC8-090F-44C7-5A5936659E93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0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037CDE21-835D-EB68-D9FC-2FA78138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35" y="4787005"/>
            <a:ext cx="1973447" cy="12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6CE16-227B-1BAE-CB1D-16BB23F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0087-595D-58E4-3F6B-A8CA1B1B8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8666"/>
            <a:ext cx="536055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1" dirty="0"/>
              <a:t>2- </a:t>
            </a:r>
            <a:r>
              <a:rPr lang="de-DE" sz="1800" b="1" dirty="0" err="1"/>
              <a:t>SoC</a:t>
            </a:r>
            <a:r>
              <a:rPr lang="de-DE" sz="1800" b="1" dirty="0"/>
              <a:t> FPGA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de-DE" sz="1600" b="1" dirty="0"/>
              <a:t>Hybrid Architecture</a:t>
            </a:r>
            <a:r>
              <a:rPr lang="de-DE" sz="1600" dirty="0"/>
              <a:t>: ARM </a:t>
            </a:r>
            <a:r>
              <a:rPr lang="de-DE" sz="1600" dirty="0" err="1"/>
              <a:t>processors</a:t>
            </a:r>
            <a:r>
              <a:rPr lang="de-DE" sz="1600" dirty="0"/>
              <a:t> + FPGA </a:t>
            </a:r>
            <a:r>
              <a:rPr lang="de-DE" sz="1600" dirty="0" err="1"/>
              <a:t>fabric</a:t>
            </a:r>
            <a:r>
              <a:rPr lang="de-DE" sz="1600" dirty="0"/>
              <a:t> on </a:t>
            </a:r>
            <a:r>
              <a:rPr lang="de-DE" sz="1600" dirty="0" err="1"/>
              <a:t>single</a:t>
            </a:r>
            <a:r>
              <a:rPr lang="de-DE" sz="1600" dirty="0"/>
              <a:t> </a:t>
            </a:r>
            <a:r>
              <a:rPr lang="de-DE" sz="1600" dirty="0" err="1"/>
              <a:t>chip</a:t>
            </a:r>
            <a:endParaRPr lang="de-DE" sz="16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de-DE" sz="1600" dirty="0"/>
              <a:t>Power Efficiency: FPGA </a:t>
            </a:r>
            <a:r>
              <a:rPr lang="de-DE" sz="1600" dirty="0" err="1"/>
              <a:t>activates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r>
              <a:rPr lang="de-DE" sz="1600" dirty="0"/>
              <a:t> </a:t>
            </a:r>
            <a:r>
              <a:rPr lang="de-DE" sz="1600" dirty="0" err="1"/>
              <a:t>logic</a:t>
            </a:r>
            <a:endParaRPr lang="de-DE" sz="16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de-DE" sz="1600" dirty="0"/>
              <a:t>Split Processing: CPU </a:t>
            </a:r>
            <a:r>
              <a:rPr lang="de-DE" sz="1600" dirty="0" err="1"/>
              <a:t>handles</a:t>
            </a:r>
            <a:r>
              <a:rPr lang="de-DE" sz="1600" dirty="0"/>
              <a:t> </a:t>
            </a:r>
            <a:r>
              <a:rPr lang="de-DE" sz="1600" dirty="0" err="1"/>
              <a:t>software</a:t>
            </a:r>
            <a:r>
              <a:rPr lang="de-DE" sz="1600" dirty="0"/>
              <a:t>, </a:t>
            </a:r>
            <a:r>
              <a:rPr lang="de-DE" sz="1600" dirty="0" err="1"/>
              <a:t>handles</a:t>
            </a:r>
            <a:r>
              <a:rPr lang="de-DE" sz="1600" dirty="0"/>
              <a:t> </a:t>
            </a:r>
            <a:r>
              <a:rPr lang="de-DE" sz="1600" dirty="0" err="1"/>
              <a:t>acceleration</a:t>
            </a:r>
            <a:endParaRPr lang="de-DE" sz="16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de-DE" sz="1600" b="1" dirty="0"/>
              <a:t>	</a:t>
            </a:r>
            <a:r>
              <a:rPr lang="de-DE" sz="1600" dirty="0"/>
              <a:t> </a:t>
            </a:r>
            <a:r>
              <a:rPr lang="de-DE" sz="1600" dirty="0" err="1"/>
              <a:t>Zynq</a:t>
            </a:r>
            <a:r>
              <a:rPr lang="de-DE" sz="1600" dirty="0"/>
              <a:t> </a:t>
            </a:r>
            <a:r>
              <a:rPr lang="de-DE" sz="1600" dirty="0" err="1"/>
              <a:t>UltraScale</a:t>
            </a:r>
            <a:r>
              <a:rPr lang="de-DE" sz="1600" dirty="0"/>
              <a:t>+ </a:t>
            </a:r>
            <a:r>
              <a:rPr lang="de-DE" sz="1600" dirty="0" err="1"/>
              <a:t>MPSoC</a:t>
            </a:r>
            <a:endParaRPr lang="de-DE" sz="1600" dirty="0"/>
          </a:p>
          <a:p>
            <a:pPr marL="685800" lvl="1"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3- </a:t>
            </a:r>
            <a:r>
              <a:rPr lang="de-DE" sz="1800" b="1" dirty="0"/>
              <a:t>High-End FPGA: Data Center </a:t>
            </a:r>
            <a:r>
              <a:rPr lang="de-DE" sz="1800" b="1" dirty="0" err="1"/>
              <a:t>Acceleration</a:t>
            </a:r>
            <a:r>
              <a:rPr lang="de-DE" sz="1800" b="1" dirty="0"/>
              <a:t>(</a:t>
            </a:r>
            <a:r>
              <a:rPr lang="de-DE" sz="1800" b="1" dirty="0" err="1"/>
              <a:t>Alveo</a:t>
            </a:r>
            <a:r>
              <a:rPr lang="de-DE" sz="1800" b="1" dirty="0"/>
              <a:t>)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de-DE" sz="1600" b="1" dirty="0" err="1"/>
              <a:t>Huge</a:t>
            </a:r>
            <a:r>
              <a:rPr lang="de-DE" sz="1600" b="1" dirty="0"/>
              <a:t> FPGAs</a:t>
            </a:r>
            <a:r>
              <a:rPr lang="de-DE" sz="1600" dirty="0"/>
              <a:t>: </a:t>
            </a:r>
            <a:r>
              <a:rPr lang="de-DE" sz="1600" dirty="0" err="1"/>
              <a:t>Largest</a:t>
            </a:r>
            <a:r>
              <a:rPr lang="de-DE" sz="1600" dirty="0"/>
              <a:t> </a:t>
            </a:r>
            <a:r>
              <a:rPr lang="de-DE" sz="1600" dirty="0" err="1"/>
              <a:t>capacity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endParaRPr lang="de-DE" sz="1600" dirty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sz="1600" dirty="0"/>
              <a:t>High-Bandwidth Memory (HBM):  (16-32GB) with 460+ GB/s bandwidth, ultra-fast access</a:t>
            </a:r>
          </a:p>
        </p:txBody>
      </p:sp>
      <p:pic>
        <p:nvPicPr>
          <p:cNvPr id="4" name="Picture 6" descr="1673249542">
            <a:extLst>
              <a:ext uri="{FF2B5EF4-FFF2-40B4-BE49-F238E27FC236}">
                <a16:creationId xmlns:a16="http://schemas.microsoft.com/office/drawing/2014/main" id="{D0ED81D0-9C7E-B662-A123-20A6F421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59" y="2017148"/>
            <a:ext cx="2918135" cy="201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A4C89-3DF5-BBCE-CA94-2809F975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BA87-91F8-4C16-BF8F-388857A8B2C3}" type="datetime1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B62C0-DC74-82DC-ACBF-6EDFBAF9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03E23-081C-BFE6-F9F4-853BD311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A85961-B82B-5E25-4ED9-AAFD8D86D918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4B85F44F-8542-D751-C7DC-18549F9CF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05" y="4627435"/>
            <a:ext cx="2104735" cy="12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hip with blue lights&#10;&#10;AI-generated content may be incorrect.">
            <a:extLst>
              <a:ext uri="{FF2B5EF4-FFF2-40B4-BE49-F238E27FC236}">
                <a16:creationId xmlns:a16="http://schemas.microsoft.com/office/drawing/2014/main" id="{12640313-452C-4B87-A76B-44EF7268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971" b="13113"/>
          <a:stretch>
            <a:fillRect/>
          </a:stretch>
        </p:blipFill>
        <p:spPr>
          <a:xfrm>
            <a:off x="1" y="1587"/>
            <a:ext cx="4467672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459F-8ADD-A42E-AD8A-FC1AC540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672" y="568325"/>
            <a:ext cx="4612827" cy="606254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/>
              <a:t>Flexibility &amp; Reconfigurability </a:t>
            </a:r>
            <a:endParaRPr lang="en-US" sz="3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Update hardware architecture as AI models evolve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Ideal for rapidly changing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Deploy different models to same hardware at different times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800" b="1" dirty="0"/>
              <a:t>Parallelism:</a:t>
            </a:r>
            <a:r>
              <a:rPr lang="en-US" sz="3800" dirty="0"/>
              <a:t>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Design circuits with hundreds/thousands of parallel elements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All elements work simultaneously on different data parts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Handles architectures difficult for CPUs/GPUs to parallelize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Memory-augmented neural networks (MANNs), which in </a:t>
            </a:r>
            <a:r>
              <a:rPr lang="en-US" sz="2300" dirty="0" err="1"/>
              <a:t>clude</a:t>
            </a:r>
            <a:r>
              <a:rPr lang="en-US" sz="2300" dirty="0"/>
              <a:t>  memory networks which is difficult to parallelize on CPUs or GPUs.</a:t>
            </a:r>
            <a:r>
              <a:rPr lang="de-DE" sz="2300" dirty="0"/>
              <a:t> </a:t>
            </a:r>
            <a:r>
              <a:rPr lang="en-US" sz="2300" dirty="0"/>
              <a:t>[2]</a:t>
            </a:r>
          </a:p>
          <a:p>
            <a:pPr marL="0" indent="0">
              <a:lnSpc>
                <a:spcPct val="90000"/>
              </a:lnSpc>
              <a:buNone/>
            </a:pPr>
            <a:endParaRPr lang="en-US" sz="3800" b="1" dirty="0"/>
          </a:p>
          <a:p>
            <a:pPr marL="0" indent="0">
              <a:buNone/>
            </a:pPr>
            <a:r>
              <a:rPr lang="en-US" sz="3800" b="1" dirty="0"/>
              <a:t>Low Latency: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Data flows directly through custom circuits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Minimal processing overhead. [2]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Crucial for real-time applications (medical, predictions)</a:t>
            </a:r>
          </a:p>
          <a:p>
            <a:pPr marL="0" indent="0">
              <a:lnSpc>
                <a:spcPct val="90000"/>
              </a:lnSpc>
              <a:buNone/>
            </a:pPr>
            <a:endParaRPr lang="en-US" sz="3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3800" b="1" dirty="0"/>
              <a:t>Power Efficiency: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Custom circuits perform exact operations needed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No wasted energy on fetching/decoding generic instructions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And Deep neural networks (DNNs) require more computing power and storage than most mobile devices can provide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3800" dirty="0"/>
              <a:t>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800" b="1" dirty="0"/>
              <a:t>Custom </a:t>
            </a:r>
            <a:r>
              <a:rPr lang="en-US" sz="3800" b="1" dirty="0" err="1"/>
              <a:t>Datapaths</a:t>
            </a:r>
            <a:r>
              <a:rPr lang="en-US" sz="3800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Design exact bit-width needed (e.g., 8-bit for quantized models)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Avoid waste of generic 32-bit floating-point units in CPUs/GPUs.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/>
              <a:t>Optimize for specific model requirements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F43B643-633B-7DFC-4D3F-82C74BB0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7B09-7006-4871-9121-6B1CAAD7CFE9}" type="datetime1">
              <a:rPr lang="en-US" smtClean="0"/>
              <a:t>12/16/2025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4CADC8-9572-F7EC-3567-FE08120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452DD8-2590-1B27-E966-84675823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9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2" name="Picture 2" descr="A hand holding a sphere with text&#10;&#10;AI-generated content may be incorrect.">
            <a:extLst>
              <a:ext uri="{FF2B5EF4-FFF2-40B4-BE49-F238E27FC236}">
                <a16:creationId xmlns:a16="http://schemas.microsoft.com/office/drawing/2014/main" id="{2C32D5D6-EA04-AAFA-76F5-8578D2E41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6" r="15789"/>
          <a:stretch>
            <a:fillRect/>
          </a:stretch>
        </p:blipFill>
        <p:spPr bwMode="auto">
          <a:xfrm>
            <a:off x="482600" y="557190"/>
            <a:ext cx="4010211" cy="57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7404C127-D2ED-86DD-0A0C-22297FF7B7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12" r="30101" b="-1"/>
          <a:stretch>
            <a:fillRect/>
          </a:stretch>
        </p:blipFill>
        <p:spPr>
          <a:xfrm>
            <a:off x="4637206" y="557190"/>
            <a:ext cx="4024193" cy="57436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B9DD5-B377-A068-4E30-428A94F7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84B88D0-C7D2-4C73-8B9E-BD2D2062102A}" type="datetime1">
              <a:rPr lang="en-US" smtClean="0"/>
              <a:pPr defTabSz="914400">
                <a:spcAft>
                  <a:spcPts val="600"/>
                </a:spcAft>
              </a:pPr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2491-3236-E8F5-37CE-A7E167E7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5DB6-AB5E-D3CB-8893-373FE15B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51D-A923-6DFE-EC81-114BA78D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Quantization</a:t>
            </a:r>
            <a:r>
              <a:rPr lang="de-DE" dirty="0"/>
              <a:t> &amp; </a:t>
            </a:r>
            <a:r>
              <a:rPr lang="de-DE" dirty="0" err="1"/>
              <a:t>Deployment</a:t>
            </a:r>
            <a:r>
              <a:rPr lang="de-DE" dirty="0"/>
              <a:t> FLOW</a:t>
            </a:r>
          </a:p>
        </p:txBody>
      </p:sp>
      <p:pic>
        <p:nvPicPr>
          <p:cNvPr id="4098" name="Picture 2" descr="A Hands-On Walkthrough on Model Quantization - Medoid AI">
            <a:extLst>
              <a:ext uri="{FF2B5EF4-FFF2-40B4-BE49-F238E27FC236}">
                <a16:creationId xmlns:a16="http://schemas.microsoft.com/office/drawing/2014/main" id="{933C7033-C65F-59E6-78F6-95E5DE27A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13" y="2058987"/>
            <a:ext cx="3548694" cy="15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chieving FP32 Accuracy for INT8 Inference Using Quantization Aware ...">
            <a:extLst>
              <a:ext uri="{FF2B5EF4-FFF2-40B4-BE49-F238E27FC236}">
                <a16:creationId xmlns:a16="http://schemas.microsoft.com/office/drawing/2014/main" id="{C83F44BE-2053-9C6B-2AB0-B1A142D3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54" y="3594213"/>
            <a:ext cx="3285934" cy="18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chine learning workflow | Theory">
            <a:extLst>
              <a:ext uri="{FF2B5EF4-FFF2-40B4-BE49-F238E27FC236}">
                <a16:creationId xmlns:a16="http://schemas.microsoft.com/office/drawing/2014/main" id="{F728C1B7-EA3D-3250-3474-3A5F76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1" y="1877966"/>
            <a:ext cx="4280014" cy="164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9619A-A639-E61F-3AE9-1B669DE120A0}"/>
              </a:ext>
            </a:extLst>
          </p:cNvPr>
          <p:cNvSpPr txBox="1"/>
          <p:nvPr/>
        </p:nvSpPr>
        <p:spPr>
          <a:xfrm>
            <a:off x="457200" y="5318734"/>
            <a:ext cx="4505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b="1" i="0" dirty="0">
                <a:solidFill>
                  <a:srgbClr val="0F1115"/>
                </a:solidFill>
                <a:effectLst/>
                <a:latin typeface="quote-cjk-patch"/>
              </a:rPr>
              <a:t>Quantization</a:t>
            </a:r>
            <a:r>
              <a:rPr lang="en-US" sz="1600" b="0" i="0" dirty="0">
                <a:solidFill>
                  <a:srgbClr val="0F1115"/>
                </a:solidFill>
                <a:effectLst/>
                <a:latin typeface="quote-cjk-patch"/>
              </a:rPr>
              <a:t>: Convert 32-bit floats → 8-bit integers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FE47F4-D582-A99E-6FF8-EC868454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3F9-6054-426D-A53B-8C9DC7A6E08A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51134B-A200-475F-EDD7-572DE43C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Edu AI-FPGA  Mohamed Abdo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5D5907-20E1-F3FB-A0CF-D06BED7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C4F01F-81F8-EF4A-FF15-BADB51E8C03B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A77B3-C1EE-31FC-FE90-BE5A64777401}"/>
              </a:ext>
            </a:extLst>
          </p:cNvPr>
          <p:cNvSpPr txBox="1"/>
          <p:nvPr/>
        </p:nvSpPr>
        <p:spPr>
          <a:xfrm>
            <a:off x="2568513" y="56197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1800" b="1" dirty="0">
                <a:solidFill>
                  <a:srgbClr val="0F1115"/>
                </a:solidFill>
                <a:latin typeface="quote-cjk-patch"/>
              </a:rPr>
              <a:t> 100</a:t>
            </a:r>
            <a:r>
              <a:rPr lang="de-DE" sz="1800" dirty="0">
                <a:solidFill>
                  <a:srgbClr val="0F1115"/>
                </a:solidFill>
                <a:latin typeface="quote-cjk-patch"/>
              </a:rPr>
              <a:t> MB </a:t>
            </a:r>
            <a:r>
              <a:rPr lang="en-US" sz="1800" dirty="0">
                <a:solidFill>
                  <a:srgbClr val="0F1115"/>
                </a:solidFill>
                <a:latin typeface="quote-cjk-patch"/>
              </a:rPr>
              <a:t>→ </a:t>
            </a:r>
            <a:r>
              <a:rPr lang="de-DE" sz="1800" b="1" dirty="0"/>
              <a:t>25 </a:t>
            </a:r>
            <a:r>
              <a:rPr lang="de-DE" sz="1800" dirty="0"/>
              <a:t>MB          (75% </a:t>
            </a:r>
            <a:r>
              <a:rPr lang="de-DE" sz="1800" dirty="0" err="1"/>
              <a:t>reduction</a:t>
            </a:r>
            <a:r>
              <a:rPr lang="de-DE" sz="1800" dirty="0"/>
              <a:t>)</a:t>
            </a:r>
            <a:endParaRPr lang="en-US" sz="18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F136F-FBC5-D44B-233B-A66FA1E3CC61}"/>
              </a:ext>
            </a:extLst>
          </p:cNvPr>
          <p:cNvSpPr txBox="1"/>
          <p:nvPr/>
        </p:nvSpPr>
        <p:spPr>
          <a:xfrm>
            <a:off x="457200" y="6007127"/>
            <a:ext cx="659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sz="1800" b="1" dirty="0" err="1"/>
              <a:t>Result</a:t>
            </a:r>
            <a:r>
              <a:rPr lang="de-DE" sz="1800" dirty="0"/>
              <a:t>: ~4x </a:t>
            </a:r>
            <a:r>
              <a:rPr lang="de-DE" sz="1800" dirty="0" err="1"/>
              <a:t>smaller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, ~2-4x </a:t>
            </a:r>
            <a:r>
              <a:rPr lang="de-DE" sz="1800" dirty="0" err="1"/>
              <a:t>faster</a:t>
            </a:r>
            <a:r>
              <a:rPr lang="de-DE" sz="1800" dirty="0"/>
              <a:t>, minimal </a:t>
            </a:r>
            <a:r>
              <a:rPr lang="de-DE" sz="1800" dirty="0" err="1"/>
              <a:t>accuracy</a:t>
            </a:r>
            <a:r>
              <a:rPr lang="de-DE" sz="1800" dirty="0"/>
              <a:t> </a:t>
            </a:r>
            <a:r>
              <a:rPr lang="de-DE" sz="1800" dirty="0" err="1"/>
              <a:t>loss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5686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7DA5-AED2-1D8B-1FE0-04DCD64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Hls4ml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5980E-38E7-C350-1949-E89969767136}"/>
              </a:ext>
            </a:extLst>
          </p:cNvPr>
          <p:cNvSpPr txBox="1"/>
          <p:nvPr/>
        </p:nvSpPr>
        <p:spPr>
          <a:xfrm>
            <a:off x="383556" y="4771609"/>
            <a:ext cx="80178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quote-cjk-patch"/>
              </a:rPr>
              <a:t>hls4ml</a:t>
            </a:r>
            <a:r>
              <a:rPr lang="en-US" b="0" i="0" dirty="0">
                <a:effectLst/>
                <a:latin typeface="quote-cjk-patch"/>
              </a:rPr>
              <a:t> (High-Level Synthesis for Machine Learning)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Open-source framework for converting ML models to FPGA firmware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Specializes in neural network deployment on FPGAs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Enables high-performance, low-latency FPGA inference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Used by researchers and engineers for efficient model deployment</a:t>
            </a:r>
          </a:p>
          <a:p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7366E3-3E3E-708A-2032-C3DA1846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56" y="1867177"/>
            <a:ext cx="4912374" cy="24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16AEF5-8B23-43E1-7CA4-6282B536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3" t="6357" r="6432" b="8950"/>
          <a:stretch>
            <a:fillRect/>
          </a:stretch>
        </p:blipFill>
        <p:spPr>
          <a:xfrm>
            <a:off x="5173654" y="1650052"/>
            <a:ext cx="3513146" cy="3049063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EBAB08E-85C7-A1EF-0DEE-89324202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026E-AC3A-4A06-A22A-F1E88193F1A8}" type="datetime1">
              <a:rPr lang="en-US" smtClean="0"/>
              <a:t>12/16/2025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40C4709-48FD-E9AA-BE19-E7CBBDC6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214148F-B6D5-532F-4A2E-FEE17E0A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E53CFC-29ED-C0E6-A0DA-4D9FDA0FDE1E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04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7452-DAA4-062A-2375-D7742B9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 &amp; AI </a:t>
            </a:r>
            <a:r>
              <a:rPr lang="de-DE" dirty="0" err="1"/>
              <a:t>projects</a:t>
            </a:r>
            <a:r>
              <a:rPr lang="de-DE" dirty="0"/>
              <a:t>: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B84839-2105-7935-4FFD-2B0FB380B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835" y="1544227"/>
            <a:ext cx="4113030" cy="4525963"/>
          </a:xfrm>
          <a:prstGeom prst="rect">
            <a:avLst/>
          </a:prstGeom>
        </p:spPr>
      </p:pic>
      <p:pic>
        <p:nvPicPr>
          <p:cNvPr id="7" name="Picture 6" descr="A group of numbers in black squares&#10;&#10;AI-generated content may be incorrect.">
            <a:extLst>
              <a:ext uri="{FF2B5EF4-FFF2-40B4-BE49-F238E27FC236}">
                <a16:creationId xmlns:a16="http://schemas.microsoft.com/office/drawing/2014/main" id="{66DA5C2F-6135-39B4-7B10-E744B258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77" t="5983" r="19803" b="5441"/>
          <a:stretch>
            <a:fillRect/>
          </a:stretch>
        </p:blipFill>
        <p:spPr>
          <a:xfrm>
            <a:off x="5386547" y="2477431"/>
            <a:ext cx="3300253" cy="3337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3E6F8-42D1-32DD-94B1-B9532D0F453F}"/>
              </a:ext>
            </a:extLst>
          </p:cNvPr>
          <p:cNvSpPr txBox="1"/>
          <p:nvPr/>
        </p:nvSpPr>
        <p:spPr>
          <a:xfrm>
            <a:off x="5677762" y="5958483"/>
            <a:ext cx="293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4"/>
              </a:rPr>
              <a:t>mnist</a:t>
            </a:r>
            <a:r>
              <a:rPr lang="de-DE" dirty="0">
                <a:hlinkClick r:id="rId4"/>
              </a:rPr>
              <a:t>  |  </a:t>
            </a:r>
            <a:r>
              <a:rPr lang="de-DE" dirty="0" err="1">
                <a:hlinkClick r:id="rId4"/>
              </a:rPr>
              <a:t>TensorFlow</a:t>
            </a:r>
            <a:r>
              <a:rPr lang="de-DE" dirty="0">
                <a:hlinkClick r:id="rId4"/>
              </a:rPr>
              <a:t> Datasets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A91F8-B68F-3FB5-6618-55A6AC62CFF2}"/>
              </a:ext>
            </a:extLst>
          </p:cNvPr>
          <p:cNvSpPr txBox="1"/>
          <p:nvPr/>
        </p:nvSpPr>
        <p:spPr>
          <a:xfrm>
            <a:off x="859790" y="5958483"/>
            <a:ext cx="324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CIFAR-10 and CIFAR-100 </a:t>
            </a:r>
            <a:r>
              <a:rPr lang="de-DE" dirty="0" err="1">
                <a:hlinkClick r:id="rId5"/>
              </a:rPr>
              <a:t>datasets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A55DD-D717-BF0E-D3B3-DB6CA34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9319-83F5-44CE-B808-2B0C5141A4F2}" type="datetime1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1A488-6C25-30AC-C508-37C01039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 AI-FPGA  Mohamed Abdo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2BB35-FD1B-2277-6F9B-FE408AAE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12035-BC25-DCA6-E7B0-0C6C8868C8F7}"/>
              </a:ext>
            </a:extLst>
          </p:cNvPr>
          <p:cNvCxnSpPr>
            <a:cxnSpLocks/>
          </p:cNvCxnSpPr>
          <p:nvPr/>
        </p:nvCxnSpPr>
        <p:spPr>
          <a:xfrm>
            <a:off x="527774" y="1258067"/>
            <a:ext cx="824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C58B4C-EBF6-4C3C-AC90-794C5BE1294F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Office PowerPoint</Application>
  <PresentationFormat>On-screen Show (4:3)</PresentationFormat>
  <Paragraphs>210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Calibri</vt:lpstr>
      <vt:lpstr>Inter</vt:lpstr>
      <vt:lpstr>quote-cjk-patch</vt:lpstr>
      <vt:lpstr>Wingdings</vt:lpstr>
      <vt:lpstr>Office Theme</vt:lpstr>
      <vt:lpstr>Educational Platforms &amp;Frameworks for Learning AI on FPGA Hardware </vt:lpstr>
      <vt:lpstr>Motivation</vt:lpstr>
      <vt:lpstr>What is FPGA-AI?</vt:lpstr>
      <vt:lpstr>What is FPGA-AI?</vt:lpstr>
      <vt:lpstr>PowerPoint Presentation</vt:lpstr>
      <vt:lpstr>PowerPoint Presentation</vt:lpstr>
      <vt:lpstr>Quantization &amp; Deployment FLOW</vt:lpstr>
      <vt:lpstr>Hls4ml Framework</vt:lpstr>
      <vt:lpstr>Datasets &amp; AI projects:</vt:lpstr>
      <vt:lpstr>PYNQ framework</vt:lpstr>
      <vt:lpstr>DPU </vt:lpstr>
      <vt:lpstr>Vitis AI framework</vt:lpstr>
      <vt:lpstr>Recommended Families with Vitis AI</vt:lpstr>
      <vt:lpstr>Intel OpenVINO framework</vt:lpstr>
      <vt:lpstr>Recommended Families with OpenVINO</vt:lpstr>
      <vt:lpstr>FINN Framework</vt:lpstr>
      <vt:lpstr>SensiML – Picolo AI OS framework</vt:lpstr>
      <vt:lpstr>Recommended Families with Picolo AI </vt:lpstr>
      <vt:lpstr>How to Get Started with FPGA AI? </vt:lpstr>
      <vt:lpstr>PowerPoint Presentation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Mohamed Abdo</cp:lastModifiedBy>
  <cp:revision>50</cp:revision>
  <dcterms:created xsi:type="dcterms:W3CDTF">2013-01-27T09:14:16Z</dcterms:created>
  <dcterms:modified xsi:type="dcterms:W3CDTF">2025-12-16T17:47:53Z</dcterms:modified>
  <cp:category/>
</cp:coreProperties>
</file>